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79" r:id="rId3"/>
    <p:sldId id="265" r:id="rId4"/>
    <p:sldId id="281" r:id="rId5"/>
    <p:sldId id="280" r:id="rId6"/>
    <p:sldId id="269" r:id="rId7"/>
    <p:sldId id="282" r:id="rId8"/>
    <p:sldId id="289" r:id="rId9"/>
    <p:sldId id="285" r:id="rId10"/>
    <p:sldId id="286" r:id="rId11"/>
    <p:sldId id="287" r:id="rId12"/>
    <p:sldId id="262" r:id="rId13"/>
    <p:sldId id="273" r:id="rId14"/>
    <p:sldId id="290" r:id="rId15"/>
    <p:sldId id="292" r:id="rId16"/>
    <p:sldId id="288" r:id="rId17"/>
    <p:sldId id="291" r:id="rId18"/>
    <p:sldId id="264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A84D7-3921-49D2-BC4E-23B874A89B80}" type="datetimeFigureOut">
              <a:rPr lang="ko-KR" altLang="en-US" smtClean="0"/>
              <a:pPr/>
              <a:t>2009-11-10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47A3B-1985-4183-8CCD-A802C327F3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47A3B-1985-4183-8CCD-A802C327F34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47A3B-1985-4183-8CCD-A802C327F346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47A3B-1985-4183-8CCD-A802C327F346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47A3B-1985-4183-8CCD-A802C327F346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47A3B-1985-4183-8CCD-A802C327F346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47A3B-1985-4183-8CCD-A802C327F346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47A3B-1985-4183-8CCD-A802C327F346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47A3B-1985-4183-8CCD-A802C327F346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47A3B-1985-4183-8CCD-A802C327F346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47A3B-1985-4183-8CCD-A802C327F346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47A3B-1985-4183-8CCD-A802C327F346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47A3B-1985-4183-8CCD-A802C327F346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47A3B-1985-4183-8CCD-A802C327F346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47A3B-1985-4183-8CCD-A802C327F346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47A3B-1985-4183-8CCD-A802C327F346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47A3B-1985-4183-8CCD-A802C327F346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47A3B-1985-4183-8CCD-A802C327F346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47A3B-1985-4183-8CCD-A802C327F346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9C2F0A2-17FF-4941-9951-167009D5C2D2}" type="datetimeFigureOut">
              <a:rPr lang="ko-KR" altLang="en-US" smtClean="0"/>
              <a:pPr/>
              <a:t>2009-11-10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4292C9D-5BF3-41E5-BCFB-EE7E2B17E69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2F0A2-17FF-4941-9951-167009D5C2D2}" type="datetimeFigureOut">
              <a:rPr lang="ko-KR" altLang="en-US" smtClean="0"/>
              <a:pPr/>
              <a:t>2009-11-10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2C9D-5BF3-41E5-BCFB-EE7E2B17E69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2F0A2-17FF-4941-9951-167009D5C2D2}" type="datetimeFigureOut">
              <a:rPr lang="ko-KR" altLang="en-US" smtClean="0"/>
              <a:pPr/>
              <a:t>2009-11-10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2C9D-5BF3-41E5-BCFB-EE7E2B17E69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C2F0A2-17FF-4941-9951-167009D5C2D2}" type="datetimeFigureOut">
              <a:rPr lang="ko-KR" altLang="en-US" smtClean="0"/>
              <a:pPr/>
              <a:t>2009-11-10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4292C9D-5BF3-41E5-BCFB-EE7E2B17E69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9C2F0A2-17FF-4941-9951-167009D5C2D2}" type="datetimeFigureOut">
              <a:rPr lang="ko-KR" altLang="en-US" smtClean="0"/>
              <a:pPr/>
              <a:t>2009-11-10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4292C9D-5BF3-41E5-BCFB-EE7E2B17E69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2F0A2-17FF-4941-9951-167009D5C2D2}" type="datetimeFigureOut">
              <a:rPr lang="ko-KR" altLang="en-US" smtClean="0"/>
              <a:pPr/>
              <a:t>2009-11-10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2C9D-5BF3-41E5-BCFB-EE7E2B17E69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2F0A2-17FF-4941-9951-167009D5C2D2}" type="datetimeFigureOut">
              <a:rPr lang="ko-KR" altLang="en-US" smtClean="0"/>
              <a:pPr/>
              <a:t>2009-11-10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2C9D-5BF3-41E5-BCFB-EE7E2B17E69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C2F0A2-17FF-4941-9951-167009D5C2D2}" type="datetimeFigureOut">
              <a:rPr lang="ko-KR" altLang="en-US" smtClean="0"/>
              <a:pPr/>
              <a:t>2009-11-10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292C9D-5BF3-41E5-BCFB-EE7E2B17E69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2F0A2-17FF-4941-9951-167009D5C2D2}" type="datetimeFigureOut">
              <a:rPr lang="ko-KR" altLang="en-US" smtClean="0"/>
              <a:pPr/>
              <a:t>2009-11-10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2C9D-5BF3-41E5-BCFB-EE7E2B17E69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C2F0A2-17FF-4941-9951-167009D5C2D2}" type="datetimeFigureOut">
              <a:rPr lang="ko-KR" altLang="en-US" smtClean="0"/>
              <a:pPr/>
              <a:t>2009-11-10</a:t>
            </a:fld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4292C9D-5BF3-41E5-BCFB-EE7E2B17E69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C2F0A2-17FF-4941-9951-167009D5C2D2}" type="datetimeFigureOut">
              <a:rPr lang="ko-KR" altLang="en-US" smtClean="0"/>
              <a:pPr/>
              <a:t>2009-11-10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292C9D-5BF3-41E5-BCFB-EE7E2B17E69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9C2F0A2-17FF-4941-9951-167009D5C2D2}" type="datetimeFigureOut">
              <a:rPr lang="ko-KR" altLang="en-US" smtClean="0"/>
              <a:pPr/>
              <a:t>2009-11-10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4292C9D-5BF3-41E5-BCFB-EE7E2B17E69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Texture Density Adaptation and the Perceived </a:t>
            </a:r>
            <a:r>
              <a:rPr lang="en-US" altLang="ko-KR" dirty="0" err="1" smtClean="0"/>
              <a:t>Numerosity</a:t>
            </a:r>
            <a:r>
              <a:rPr lang="en-US" altLang="ko-KR" dirty="0" smtClean="0"/>
              <a:t> and</a:t>
            </a:r>
            <a:br>
              <a:rPr lang="en-US" altLang="ko-KR" dirty="0" smtClean="0"/>
            </a:br>
            <a:r>
              <a:rPr lang="en-US" altLang="ko-KR" dirty="0" smtClean="0"/>
              <a:t>Distribution of Texture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Frank H. </a:t>
            </a:r>
            <a:r>
              <a:rPr lang="en-US" altLang="ko-KR" dirty="0" err="1" smtClean="0"/>
              <a:t>Durgin</a:t>
            </a:r>
            <a:r>
              <a:rPr lang="en-US" altLang="ko-KR" dirty="0" smtClean="0"/>
              <a:t> (1995)</a:t>
            </a:r>
          </a:p>
          <a:p>
            <a:endParaRPr lang="en-US" altLang="ko-KR" dirty="0" smtClean="0"/>
          </a:p>
          <a:p>
            <a:pPr algn="r"/>
            <a:r>
              <a:rPr lang="en-US" altLang="ko-KR" dirty="0" err="1" smtClean="0"/>
              <a:t>Hunjae</a:t>
            </a:r>
            <a:r>
              <a:rPr lang="en-US" altLang="ko-KR" dirty="0" smtClean="0"/>
              <a:t> Lee, VCC Lab</a:t>
            </a:r>
          </a:p>
          <a:p>
            <a:pPr algn="r"/>
            <a:r>
              <a:rPr lang="en-US" altLang="ko-KR" dirty="0" smtClean="0"/>
              <a:t>2009-11-11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</a:t>
            </a:r>
            <a:r>
              <a:rPr lang="en-US" altLang="ko-KR" dirty="0" smtClean="0"/>
              <a:t>imulation </a:t>
            </a:r>
            <a:r>
              <a:rPr lang="en-US" altLang="ko-KR" dirty="0" smtClean="0"/>
              <a:t>of Occupancy model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643050"/>
            <a:ext cx="6500858" cy="5059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타원 4"/>
          <p:cNvSpPr/>
          <p:nvPr/>
        </p:nvSpPr>
        <p:spPr>
          <a:xfrm>
            <a:off x="5715008" y="5072074"/>
            <a:ext cx="1214446" cy="500066"/>
          </a:xfrm>
          <a:prstGeom prst="ellipse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연결선 6"/>
          <p:cNvCxnSpPr/>
          <p:nvPr/>
        </p:nvCxnSpPr>
        <p:spPr>
          <a:xfrm rot="10800000" flipV="1">
            <a:off x="2285986" y="5314381"/>
            <a:ext cx="3429023" cy="7725"/>
          </a:xfrm>
          <a:prstGeom prst="line">
            <a:avLst/>
          </a:prstGeom>
          <a:ln w="317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타원 9"/>
          <p:cNvSpPr/>
          <p:nvPr/>
        </p:nvSpPr>
        <p:spPr>
          <a:xfrm>
            <a:off x="3071802" y="5072074"/>
            <a:ext cx="1214446" cy="500066"/>
          </a:xfrm>
          <a:prstGeom prst="ellipse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3071802" y="2500306"/>
            <a:ext cx="1214446" cy="500066"/>
          </a:xfrm>
          <a:prstGeom prst="ellipse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and 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en-US" altLang="ko-KR" dirty="0" smtClean="0"/>
              <a:t>The effects of adaptation on </a:t>
            </a:r>
            <a:r>
              <a:rPr lang="en-US" altLang="ko-KR" dirty="0" err="1" smtClean="0"/>
              <a:t>numerosity</a:t>
            </a:r>
            <a:r>
              <a:rPr lang="en-US" altLang="ko-KR" dirty="0" smtClean="0"/>
              <a:t> and clustering judgments appear to be range dependent and reciprocal.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Occupancy model, R must vary with texture density, (density information must be presupposed by the model)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Why does the system not use the smallest R?</a:t>
            </a:r>
          </a:p>
          <a:p>
            <a:pPr>
              <a:buNone/>
            </a:pPr>
            <a:r>
              <a:rPr lang="en-US" altLang="ko-KR" dirty="0" smtClean="0"/>
              <a:t>   - for </a:t>
            </a:r>
            <a:r>
              <a:rPr lang="en-US" altLang="ko-KR" dirty="0" err="1" smtClean="0"/>
              <a:t>numerosity</a:t>
            </a:r>
            <a:r>
              <a:rPr lang="en-US" altLang="ko-KR" dirty="0" smtClean="0"/>
              <a:t> , for cluster…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Numerical Cognition :Reading Numbers from the Brain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err="1" smtClean="0"/>
              <a:t>Roi</a:t>
            </a:r>
            <a:r>
              <a:rPr lang="en-US" altLang="ko-KR" dirty="0" smtClean="0"/>
              <a:t> Cohen </a:t>
            </a:r>
            <a:r>
              <a:rPr lang="en-US" altLang="ko-KR" dirty="0" err="1" smtClean="0"/>
              <a:t>Kadosh</a:t>
            </a:r>
            <a:r>
              <a:rPr lang="en-US" altLang="ko-KR" dirty="0" smtClean="0"/>
              <a:t> and Vincent Walsh </a:t>
            </a:r>
          </a:p>
          <a:p>
            <a:r>
              <a:rPr lang="en-US" altLang="ko-KR" dirty="0" smtClean="0"/>
              <a:t>13, October (2009)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They sum up Eger et al (2009)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Eger et al (2009). Deciphering Cortical Number Coding from Human Brain Activity Patterns.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Wrap</a:t>
            </a:r>
            <a:r>
              <a:rPr lang="en-US" altLang="ko-KR" dirty="0" smtClean="0"/>
              <a:t> up and some opinions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 of Experimental Design</a:t>
            </a:r>
            <a:endParaRPr lang="ko-KR" alt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1571612"/>
            <a:ext cx="57068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2000240"/>
            <a:ext cx="2793655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2000240"/>
            <a:ext cx="385762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643050"/>
            <a:ext cx="3000375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1714488"/>
            <a:ext cx="17716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타원 8"/>
          <p:cNvSpPr/>
          <p:nvPr/>
        </p:nvSpPr>
        <p:spPr>
          <a:xfrm>
            <a:off x="4786314" y="4500570"/>
            <a:ext cx="500066" cy="64294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4000496" y="5072074"/>
            <a:ext cx="500066" cy="64294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altLang="ko-KR" dirty="0" smtClean="0"/>
          </a:p>
          <a:p>
            <a:r>
              <a:rPr lang="en-US" altLang="ko-KR" dirty="0" smtClean="0"/>
              <a:t>So, </a:t>
            </a:r>
            <a:r>
              <a:rPr lang="en-US" altLang="ko-KR" dirty="0" err="1" smtClean="0"/>
              <a:t>Durgin</a:t>
            </a:r>
            <a:r>
              <a:rPr lang="en-US" altLang="ko-KR" dirty="0" smtClean="0"/>
              <a:t> on the corner?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Oakyoon</a:t>
            </a:r>
            <a:r>
              <a:rPr lang="en-US" altLang="ko-KR" dirty="0" smtClean="0"/>
              <a:t>, What was the problem of this experiment </a:t>
            </a:r>
            <a:br>
              <a:rPr lang="en-US" altLang="ko-KR" dirty="0" smtClean="0"/>
            </a:br>
            <a:r>
              <a:rPr lang="en-US" altLang="ko-KR" dirty="0" smtClean="0"/>
              <a:t>(you mentioned at lab meeting, 21</a:t>
            </a:r>
            <a:r>
              <a:rPr lang="en-US" altLang="ko-KR" baseline="30000" dirty="0" smtClean="0"/>
              <a:t>st</a:t>
            </a:r>
            <a:r>
              <a:rPr lang="en-US" altLang="ko-KR" dirty="0" smtClean="0"/>
              <a:t> </a:t>
            </a:r>
            <a:r>
              <a:rPr lang="en-US" altLang="ko-KR" dirty="0" smtClean="0"/>
              <a:t>Oct)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Any idea about number, number, magnitude…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Thank you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en-US" altLang="ko-KR" dirty="0" smtClean="0">
                <a:sym typeface="Wingdings" pitchFamily="2" charset="2"/>
              </a:rPr>
              <a:t>Again, please say something ! </a:t>
            </a:r>
          </a:p>
          <a:p>
            <a:endParaRPr lang="en-US" altLang="ko-KR" dirty="0" smtClean="0">
              <a:sym typeface="Wingdings" pitchFamily="2" charset="2"/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When we see the complex texture</a:t>
            </a: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- Detail </a:t>
            </a:r>
            <a:r>
              <a:rPr lang="en-US" altLang="ko-KR" dirty="0" smtClean="0"/>
              <a:t>is lost, abstract </a:t>
            </a:r>
            <a:r>
              <a:rPr lang="en-US" altLang="ko-KR" dirty="0" smtClean="0"/>
              <a:t>summary lefts, </a:t>
            </a:r>
            <a:br>
              <a:rPr lang="en-US" altLang="ko-KR" dirty="0" smtClean="0"/>
            </a:br>
            <a:r>
              <a:rPr lang="en-US" altLang="ko-KR" dirty="0" smtClean="0"/>
              <a:t>  then </a:t>
            </a:r>
            <a:r>
              <a:rPr lang="en-US" altLang="ko-KR" dirty="0" smtClean="0"/>
              <a:t>what is </a:t>
            </a:r>
            <a:r>
              <a:rPr lang="en-US" altLang="ko-KR" dirty="0" smtClean="0"/>
              <a:t>it?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What do we see when we look at scatter-dot texture?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Numerosity</a:t>
            </a:r>
            <a:r>
              <a:rPr lang="en-US" altLang="ko-KR" dirty="0" smtClean="0"/>
              <a:t> (number of dots)</a:t>
            </a:r>
          </a:p>
          <a:p>
            <a:r>
              <a:rPr lang="en-US" altLang="ko-KR" dirty="0" smtClean="0"/>
              <a:t>Cluster (from texture density)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1143000"/>
          </a:xfrm>
        </p:spPr>
        <p:txBody>
          <a:bodyPr/>
          <a:lstStyle/>
          <a:p>
            <a:r>
              <a:rPr lang="en-US" altLang="ko-KR" dirty="0" smtClean="0"/>
              <a:t>Basic Procedure (Visual after effects)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Demo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643050"/>
            <a:ext cx="881868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71612"/>
            <a:ext cx="9144000" cy="40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Reviews and </a:t>
            </a:r>
            <a:r>
              <a:rPr lang="en-US" altLang="ko-KR" dirty="0" smtClean="0"/>
              <a:t>Prediction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Occupancy Model (</a:t>
            </a:r>
            <a:r>
              <a:rPr lang="en-US" altLang="ko-KR" dirty="0" err="1" smtClean="0"/>
              <a:t>Allik</a:t>
            </a:r>
            <a:r>
              <a:rPr lang="en-US" altLang="ko-KR" dirty="0" smtClean="0"/>
              <a:t> &amp; </a:t>
            </a:r>
            <a:r>
              <a:rPr lang="en-US" altLang="ko-KR" dirty="0" err="1" smtClean="0"/>
              <a:t>Tuulmets</a:t>
            </a:r>
            <a:r>
              <a:rPr lang="en-US" altLang="ko-KR" dirty="0" smtClean="0"/>
              <a:t>, 1991)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Numerosity</a:t>
            </a:r>
            <a:r>
              <a:rPr lang="en-US" altLang="ko-KR" dirty="0" smtClean="0"/>
              <a:t> and Density (Barlow, 1978)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Prediction</a:t>
            </a:r>
          </a:p>
          <a:p>
            <a:pPr lvl="1"/>
            <a:r>
              <a:rPr lang="en-US" altLang="ko-KR" dirty="0" smtClean="0"/>
              <a:t>High density -&gt; Affect on perceived </a:t>
            </a:r>
            <a:r>
              <a:rPr lang="en-US" altLang="ko-KR" dirty="0" err="1" smtClean="0"/>
              <a:t>numerosity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		       Not much on the cluster</a:t>
            </a:r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Low density -&gt; Slight distortion at </a:t>
            </a:r>
            <a:r>
              <a:rPr lang="en-US" altLang="ko-KR" dirty="0" err="1" smtClean="0"/>
              <a:t>numerosity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                    Large change in cluster</a:t>
            </a:r>
          </a:p>
        </p:txBody>
      </p:sp>
      <p:grpSp>
        <p:nvGrpSpPr>
          <p:cNvPr id="11" name="그룹 10"/>
          <p:cNvGrpSpPr/>
          <p:nvPr/>
        </p:nvGrpSpPr>
        <p:grpSpPr>
          <a:xfrm>
            <a:off x="1214414" y="1285860"/>
            <a:ext cx="6581775" cy="5010150"/>
            <a:chOff x="1000100" y="1428736"/>
            <a:chExt cx="6581775" cy="5010150"/>
          </a:xfrm>
        </p:grpSpPr>
        <p:grpSp>
          <p:nvGrpSpPr>
            <p:cNvPr id="9" name="그룹 8"/>
            <p:cNvGrpSpPr/>
            <p:nvPr/>
          </p:nvGrpSpPr>
          <p:grpSpPr>
            <a:xfrm>
              <a:off x="1000100" y="1428736"/>
              <a:ext cx="6581775" cy="5010150"/>
              <a:chOff x="1000100" y="1428736"/>
              <a:chExt cx="6581775" cy="5010150"/>
            </a:xfrm>
          </p:grpSpPr>
          <p:pic>
            <p:nvPicPr>
              <p:cNvPr id="4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000100" y="1428736"/>
                <a:ext cx="6581775" cy="5010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8" name="직선 연결선 7"/>
              <p:cNvCxnSpPr/>
              <p:nvPr/>
            </p:nvCxnSpPr>
            <p:spPr>
              <a:xfrm>
                <a:off x="2975581" y="2956927"/>
                <a:ext cx="571504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2928926" y="2631040"/>
              <a:ext cx="489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solidFill>
                    <a:srgbClr val="FF0000"/>
                  </a:solidFill>
                </a:rPr>
                <a:t> </a:t>
              </a:r>
              <a:r>
                <a:rPr lang="en-US" altLang="ko-KR" dirty="0" smtClean="0">
                  <a:solidFill>
                    <a:srgbClr val="FF0000"/>
                  </a:solidFill>
                </a:rPr>
                <a:t> R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0"/>
            <a:ext cx="5292852" cy="6768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Experiment 1 and 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r="943" b="14831"/>
          <a:stretch>
            <a:fillRect/>
          </a:stretch>
        </p:blipFill>
        <p:spPr bwMode="auto">
          <a:xfrm>
            <a:off x="785786" y="1457312"/>
            <a:ext cx="7000892" cy="54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직선 연결선 6"/>
          <p:cNvCxnSpPr/>
          <p:nvPr/>
        </p:nvCxnSpPr>
        <p:spPr>
          <a:xfrm>
            <a:off x="2928926" y="2000240"/>
            <a:ext cx="3929090" cy="12144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Experiment 2 And 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500174"/>
            <a:ext cx="6907505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타원 4"/>
          <p:cNvSpPr/>
          <p:nvPr/>
        </p:nvSpPr>
        <p:spPr>
          <a:xfrm>
            <a:off x="2214546" y="2214554"/>
            <a:ext cx="1071570" cy="2357454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6286512" y="3500438"/>
            <a:ext cx="1071570" cy="1285884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 of Occupancy Model</a:t>
            </a:r>
            <a:endParaRPr lang="ko-KR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1714488"/>
            <a:ext cx="4356602" cy="434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908" y="1785926"/>
            <a:ext cx="4572032" cy="4231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타원 7"/>
          <p:cNvSpPr/>
          <p:nvPr/>
        </p:nvSpPr>
        <p:spPr>
          <a:xfrm>
            <a:off x="357158" y="1928802"/>
            <a:ext cx="785818" cy="785818"/>
          </a:xfrm>
          <a:prstGeom prst="ellipse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357158" y="2071678"/>
            <a:ext cx="785818" cy="785818"/>
          </a:xfrm>
          <a:prstGeom prst="ellipse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285720" y="2214554"/>
            <a:ext cx="785818" cy="785818"/>
          </a:xfrm>
          <a:prstGeom prst="ellipse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285720" y="2428868"/>
            <a:ext cx="785818" cy="785818"/>
          </a:xfrm>
          <a:prstGeom prst="ellipse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4590662" y="1823250"/>
            <a:ext cx="785818" cy="785818"/>
          </a:xfrm>
          <a:prstGeom prst="ellipse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4590662" y="2205223"/>
            <a:ext cx="785818" cy="785818"/>
          </a:xfrm>
          <a:prstGeom prst="ellipse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5224273" y="1848033"/>
            <a:ext cx="785818" cy="785818"/>
          </a:xfrm>
          <a:prstGeom prst="ellipse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7988782" y="2171109"/>
            <a:ext cx="142876" cy="142876"/>
          </a:xfrm>
          <a:prstGeom prst="ellipse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/>
          <p:nvPr/>
        </p:nvSpPr>
        <p:spPr>
          <a:xfrm>
            <a:off x="8196676" y="2428868"/>
            <a:ext cx="142876" cy="142876"/>
          </a:xfrm>
          <a:prstGeom prst="ellipse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7926569" y="2482136"/>
            <a:ext cx="142876" cy="142876"/>
          </a:xfrm>
          <a:prstGeom prst="ellipse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8066534" y="2566115"/>
            <a:ext cx="142876" cy="142876"/>
          </a:xfrm>
          <a:prstGeom prst="ellipse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3689961" y="2313985"/>
            <a:ext cx="142876" cy="142876"/>
          </a:xfrm>
          <a:prstGeom prst="ellipse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3714744" y="2528299"/>
            <a:ext cx="142876" cy="142876"/>
          </a:xfrm>
          <a:prstGeom prst="ellipse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3525213" y="2372882"/>
            <a:ext cx="142876" cy="142876"/>
          </a:xfrm>
          <a:prstGeom prst="ellipse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3428992" y="2466385"/>
            <a:ext cx="142876" cy="142876"/>
          </a:xfrm>
          <a:prstGeom prst="ellipse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8" grpId="2" animBg="1"/>
      <p:bldP spid="9" grpId="1" animBg="1"/>
      <p:bldP spid="9" grpId="2" animBg="1"/>
      <p:bldP spid="10" grpId="1" animBg="1"/>
      <p:bldP spid="10" grpId="2" animBg="1"/>
      <p:bldP spid="11" grpId="1" animBg="1"/>
      <p:bldP spid="11" grpId="2" animBg="1"/>
      <p:bldP spid="12" grpId="1" animBg="1"/>
      <p:bldP spid="12" grpId="2" animBg="1"/>
      <p:bldP spid="13" grpId="1" animBg="1"/>
      <p:bldP spid="13" grpId="2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</a:t>
            </a:r>
            <a:r>
              <a:rPr lang="en-US" altLang="ko-KR" dirty="0" smtClean="0"/>
              <a:t>imulation of </a:t>
            </a:r>
            <a:r>
              <a:rPr lang="en-US" altLang="ko-KR" dirty="0" smtClean="0"/>
              <a:t>O</a:t>
            </a:r>
            <a:r>
              <a:rPr lang="en-US" altLang="ko-KR" dirty="0" smtClean="0"/>
              <a:t>ccupancy model</a:t>
            </a:r>
            <a:endParaRPr lang="ko-KR" altLang="en-US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643050"/>
            <a:ext cx="5915112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종이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1448</TotalTime>
  <Words>255</Words>
  <Application>Microsoft Office PowerPoint</Application>
  <PresentationFormat>화면 슬라이드 쇼(4:3)</PresentationFormat>
  <Paragraphs>81</Paragraphs>
  <Slides>18</Slides>
  <Notes>18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오렌지</vt:lpstr>
      <vt:lpstr>Texture Density Adaptation and the Perceived Numerosity and Distribution of Texture</vt:lpstr>
      <vt:lpstr>Introduction</vt:lpstr>
      <vt:lpstr>Basic Procedure (Visual after effects)</vt:lpstr>
      <vt:lpstr>Reviews and Prediction</vt:lpstr>
      <vt:lpstr>슬라이드 5</vt:lpstr>
      <vt:lpstr>Experiment 1 and Results</vt:lpstr>
      <vt:lpstr>Experiment 2 And Results</vt:lpstr>
      <vt:lpstr>Problem of Occupancy Model</vt:lpstr>
      <vt:lpstr>Simulation of Occupancy model</vt:lpstr>
      <vt:lpstr>Simulation of Occupancy model</vt:lpstr>
      <vt:lpstr>Conclusion and Discussion</vt:lpstr>
      <vt:lpstr>Numerical Cognition :Reading Numbers from the Brain</vt:lpstr>
      <vt:lpstr>They sum up Eger et al (2009)</vt:lpstr>
      <vt:lpstr>Overview of Experimental Design</vt:lpstr>
      <vt:lpstr>Summary</vt:lpstr>
      <vt:lpstr>Summary</vt:lpstr>
      <vt:lpstr>Discussion</vt:lpstr>
      <vt:lpstr>Thank you</vt:lpstr>
    </vt:vector>
  </TitlesOfParts>
  <Company>FAM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jaylee</dc:creator>
  <cp:lastModifiedBy>jaylee</cp:lastModifiedBy>
  <cp:revision>133</cp:revision>
  <dcterms:created xsi:type="dcterms:W3CDTF">2009-10-27T02:01:09Z</dcterms:created>
  <dcterms:modified xsi:type="dcterms:W3CDTF">2009-11-10T22:01:26Z</dcterms:modified>
</cp:coreProperties>
</file>